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5"/>
  </p:notesMasterIdLst>
  <p:sldIdLst>
    <p:sldId id="256" r:id="rId2"/>
    <p:sldId id="293" r:id="rId3"/>
    <p:sldId id="266" r:id="rId4"/>
    <p:sldId id="270" r:id="rId5"/>
    <p:sldId id="294" r:id="rId6"/>
    <p:sldId id="272" r:id="rId7"/>
    <p:sldId id="284" r:id="rId8"/>
    <p:sldId id="296" r:id="rId9"/>
    <p:sldId id="295" r:id="rId10"/>
    <p:sldId id="286" r:id="rId11"/>
    <p:sldId id="287" r:id="rId12"/>
    <p:sldId id="292" r:id="rId13"/>
    <p:sldId id="29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0" d="100"/>
          <a:sy n="80" d="100"/>
        </p:scale>
        <p:origin x="880" y="4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7324a758e7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7324a758e7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7324a758e7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7324a758e7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324a758e7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324a758e7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732ac3b140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732ac3b140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732ac3b140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732ac3b140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32ac3b140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32ac3b140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732ac3b140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732ac3b140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sz="2600" dirty="0"/>
              <a:t>PatchAttack: A Black-box Texture-based Attack</a:t>
            </a:r>
            <a:endParaRPr sz="2600" dirty="0"/>
          </a:p>
          <a:p>
            <a:pPr marL="0" lvl="0" indent="0" algn="ctr" rtl="0">
              <a:spcBef>
                <a:spcPts val="0"/>
              </a:spcBef>
              <a:spcAft>
                <a:spcPts val="0"/>
              </a:spcAft>
              <a:buNone/>
            </a:pPr>
            <a:r>
              <a:rPr lang="en" sz="2600" dirty="0"/>
              <a:t>with Reinforcement Learning</a:t>
            </a:r>
            <a:endParaRPr sz="2600" dirty="0"/>
          </a:p>
        </p:txBody>
      </p:sp>
      <p:sp>
        <p:nvSpPr>
          <p:cNvPr id="55" name="Google Shape;55;p13"/>
          <p:cNvSpPr txBox="1">
            <a:spLocks noGrp="1"/>
          </p:cNvSpPr>
          <p:nvPr>
            <p:ph type="subTitle" idx="1"/>
          </p:nvPr>
        </p:nvSpPr>
        <p:spPr>
          <a:xfrm>
            <a:off x="311700" y="2834125"/>
            <a:ext cx="8520600" cy="117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Chenglin Yang, Adam Kortylewski, Cihang Xie, Yinzhi Cao, Alan Yuille</a:t>
            </a:r>
            <a:endParaRPr sz="1800" dirty="0"/>
          </a:p>
          <a:p>
            <a:pPr marL="0" lvl="0" indent="0" algn="ctr" rtl="0">
              <a:spcBef>
                <a:spcPts val="0"/>
              </a:spcBef>
              <a:spcAft>
                <a:spcPts val="0"/>
              </a:spcAft>
              <a:buNone/>
            </a:pPr>
            <a:endParaRPr sz="1800" dirty="0"/>
          </a:p>
          <a:p>
            <a:pPr marL="0" lvl="0" indent="0" algn="ctr" rtl="0">
              <a:spcBef>
                <a:spcPts val="0"/>
              </a:spcBef>
              <a:spcAft>
                <a:spcPts val="0"/>
              </a:spcAft>
              <a:buNone/>
            </a:pPr>
            <a:r>
              <a:rPr lang="en" sz="1700" dirty="0"/>
              <a:t>CCVL, Johns Hopkins University</a:t>
            </a:r>
            <a:endParaRPr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Experiments</a:t>
            </a:r>
            <a:endParaRPr/>
          </a:p>
        </p:txBody>
      </p:sp>
      <p:sp>
        <p:nvSpPr>
          <p:cNvPr id="291" name="Google Shape;291;p43"/>
          <p:cNvSpPr txBox="1">
            <a:spLocks noGrp="1"/>
          </p:cNvSpPr>
          <p:nvPr>
            <p:ph type="body" idx="1"/>
          </p:nvPr>
        </p:nvSpPr>
        <p:spPr>
          <a:xfrm>
            <a:off x="311700" y="1152475"/>
            <a:ext cx="29397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Non-targeted Attack</a:t>
            </a:r>
            <a:endParaRPr sz="1400"/>
          </a:p>
          <a:p>
            <a:pPr marL="0" lvl="0" indent="0" algn="l" rtl="0">
              <a:spcBef>
                <a:spcPts val="1600"/>
              </a:spcBef>
              <a:spcAft>
                <a:spcPts val="0"/>
              </a:spcAft>
              <a:buNone/>
            </a:pPr>
            <a:r>
              <a:rPr lang="en" sz="1400"/>
              <a:t>1000 images randomly selected from the validation set of ImageNet</a:t>
            </a:r>
            <a:endParaRPr sz="1400"/>
          </a:p>
          <a:p>
            <a:pPr marL="0" lvl="0" indent="0" algn="l" rtl="0">
              <a:spcBef>
                <a:spcPts val="1600"/>
              </a:spcBef>
              <a:spcAft>
                <a:spcPts val="0"/>
              </a:spcAft>
              <a:buNone/>
            </a:pPr>
            <a:endParaRPr sz="1400"/>
          </a:p>
          <a:p>
            <a:pPr marL="0" lvl="0" indent="0" algn="l" rtl="0">
              <a:spcBef>
                <a:spcPts val="1600"/>
              </a:spcBef>
              <a:spcAft>
                <a:spcPts val="1600"/>
              </a:spcAft>
              <a:buNone/>
            </a:pPr>
            <a:endParaRPr sz="1400"/>
          </a:p>
        </p:txBody>
      </p:sp>
      <p:pic>
        <p:nvPicPr>
          <p:cNvPr id="292" name="Google Shape;292;p43"/>
          <p:cNvPicPr preferRelativeResize="0"/>
          <p:nvPr/>
        </p:nvPicPr>
        <p:blipFill rotWithShape="1">
          <a:blip r:embed="rId3">
            <a:alphaModFix/>
          </a:blip>
          <a:srcRect t="13741"/>
          <a:stretch/>
        </p:blipFill>
        <p:spPr>
          <a:xfrm>
            <a:off x="3172525" y="445025"/>
            <a:ext cx="5228001" cy="4436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Experiments</a:t>
            </a:r>
            <a:endParaRPr/>
          </a:p>
        </p:txBody>
      </p:sp>
      <p:sp>
        <p:nvSpPr>
          <p:cNvPr id="298" name="Google Shape;298;p44"/>
          <p:cNvSpPr txBox="1">
            <a:spLocks noGrp="1"/>
          </p:cNvSpPr>
          <p:nvPr>
            <p:ph type="body" idx="1"/>
          </p:nvPr>
        </p:nvSpPr>
        <p:spPr>
          <a:xfrm>
            <a:off x="311700" y="1152475"/>
            <a:ext cx="3087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Targeted Attack</a:t>
            </a:r>
            <a:endParaRPr sz="1400"/>
          </a:p>
          <a:p>
            <a:pPr marL="0" lvl="0" indent="0" algn="l" rtl="0">
              <a:spcBef>
                <a:spcPts val="1600"/>
              </a:spcBef>
              <a:spcAft>
                <a:spcPts val="0"/>
              </a:spcAft>
              <a:buNone/>
            </a:pPr>
            <a:r>
              <a:rPr lang="en" sz="1400"/>
              <a:t>1000 images randomly selected from the validation set of ImageNet</a:t>
            </a:r>
            <a:endParaRPr sz="1400"/>
          </a:p>
          <a:p>
            <a:pPr marL="0" lvl="0" indent="0" algn="l" rtl="0">
              <a:spcBef>
                <a:spcPts val="1600"/>
              </a:spcBef>
              <a:spcAft>
                <a:spcPts val="0"/>
              </a:spcAft>
              <a:buNone/>
            </a:pPr>
            <a:r>
              <a:rPr lang="en" sz="1400"/>
              <a:t>Target labels are randomly selected</a:t>
            </a:r>
            <a:endParaRPr sz="1400"/>
          </a:p>
          <a:p>
            <a:pPr marL="0" lvl="0" indent="0" algn="l" rtl="0">
              <a:spcBef>
                <a:spcPts val="1600"/>
              </a:spcBef>
              <a:spcAft>
                <a:spcPts val="1600"/>
              </a:spcAft>
              <a:buClr>
                <a:schemeClr val="dk1"/>
              </a:buClr>
              <a:buSzPts val="1100"/>
              <a:buFont typeface="Arial"/>
              <a:buNone/>
            </a:pPr>
            <a:endParaRPr sz="1400"/>
          </a:p>
        </p:txBody>
      </p:sp>
      <p:pic>
        <p:nvPicPr>
          <p:cNvPr id="299" name="Google Shape;299;p44"/>
          <p:cNvPicPr preferRelativeResize="0"/>
          <p:nvPr/>
        </p:nvPicPr>
        <p:blipFill>
          <a:blip r:embed="rId3">
            <a:alphaModFix/>
          </a:blip>
          <a:stretch>
            <a:fillRect/>
          </a:stretch>
        </p:blipFill>
        <p:spPr>
          <a:xfrm>
            <a:off x="3399325" y="521225"/>
            <a:ext cx="5037625" cy="43506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Summary</a:t>
            </a:r>
            <a:endParaRPr dirty="0"/>
          </a:p>
        </p:txBody>
      </p:sp>
      <p:sp>
        <p:nvSpPr>
          <p:cNvPr id="334" name="Google Shape;334;p49"/>
          <p:cNvSpPr txBox="1">
            <a:spLocks noGrp="1"/>
          </p:cNvSpPr>
          <p:nvPr>
            <p:ph type="body" idx="1"/>
          </p:nvPr>
        </p:nvSpPr>
        <p:spPr>
          <a:xfrm>
            <a:off x="311700" y="11822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propose PatchAttack, a powerful black-box texture-based patch attack.</a:t>
            </a:r>
            <a:endParaRPr/>
          </a:p>
          <a:p>
            <a:pPr marL="457200" lvl="0" indent="-317500" algn="l" rtl="0">
              <a:spcBef>
                <a:spcPts val="1600"/>
              </a:spcBef>
              <a:spcAft>
                <a:spcPts val="0"/>
              </a:spcAft>
              <a:buSzPts val="1400"/>
              <a:buChar char="●"/>
            </a:pPr>
            <a:r>
              <a:rPr lang="en" sz="1400"/>
              <a:t>Show that even small textured patches are able to break deep networks</a:t>
            </a:r>
            <a:endParaRPr sz="1400"/>
          </a:p>
          <a:p>
            <a:pPr marL="457200" lvl="0" indent="-317500" algn="l" rtl="0">
              <a:spcBef>
                <a:spcPts val="0"/>
              </a:spcBef>
              <a:spcAft>
                <a:spcPts val="0"/>
              </a:spcAft>
              <a:buSzPts val="1400"/>
              <a:buChar char="●"/>
            </a:pPr>
            <a:r>
              <a:rPr lang="en" sz="1400"/>
              <a:t>Monochrome Patch Attack achieves a strong performance on non-targeted attack, surpassing previous work by a large margin using less queries and smaller patch areas</a:t>
            </a:r>
            <a:endParaRPr sz="1400"/>
          </a:p>
          <a:p>
            <a:pPr marL="457200" lvl="0" indent="-317500" algn="l" rtl="0">
              <a:spcBef>
                <a:spcPts val="0"/>
              </a:spcBef>
              <a:spcAft>
                <a:spcPts val="0"/>
              </a:spcAft>
              <a:buSzPts val="1400"/>
              <a:buChar char="●"/>
            </a:pPr>
            <a:r>
              <a:rPr lang="en" sz="1400"/>
              <a:t>Texture-based Patch Attack achieves exceptional performance in both targeted and non-targeted attacks</a:t>
            </a:r>
            <a:endParaRPr sz="1400"/>
          </a:p>
          <a:p>
            <a:pPr marL="457200" lvl="0" indent="-317500" algn="l" rtl="0">
              <a:spcBef>
                <a:spcPts val="0"/>
              </a:spcBef>
              <a:spcAft>
                <a:spcPts val="0"/>
              </a:spcAft>
              <a:buSzPts val="1400"/>
              <a:buChar char="●"/>
            </a:pPr>
            <a:r>
              <a:rPr lang="en" sz="1400"/>
              <a:t>PatchAttack breaks traditional SOTA defenses and shape-based networks</a:t>
            </a:r>
            <a:endParaRPr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285E8-6DFB-92E7-F8A0-622309EFF072}"/>
              </a:ext>
            </a:extLst>
          </p:cNvPr>
          <p:cNvSpPr>
            <a:spLocks noGrp="1"/>
          </p:cNvSpPr>
          <p:nvPr>
            <p:ph type="title"/>
          </p:nvPr>
        </p:nvSpPr>
        <p:spPr/>
        <p:txBody>
          <a:bodyPr/>
          <a:lstStyle/>
          <a:p>
            <a:r>
              <a:rPr lang="en-US" b="1" i="1" dirty="0"/>
              <a:t>The Bigger Picture</a:t>
            </a:r>
          </a:p>
        </p:txBody>
      </p:sp>
      <p:sp>
        <p:nvSpPr>
          <p:cNvPr id="3" name="Text Placeholder 2">
            <a:extLst>
              <a:ext uri="{FF2B5EF4-FFF2-40B4-BE49-F238E27FC236}">
                <a16:creationId xmlns:a16="http://schemas.microsoft.com/office/drawing/2014/main" id="{C9802774-F4E2-792A-5473-E8AC9D72B8E4}"/>
              </a:ext>
            </a:extLst>
          </p:cNvPr>
          <p:cNvSpPr>
            <a:spLocks noGrp="1"/>
          </p:cNvSpPr>
          <p:nvPr>
            <p:ph type="body" idx="1"/>
          </p:nvPr>
        </p:nvSpPr>
        <p:spPr>
          <a:xfrm>
            <a:off x="311700" y="1152474"/>
            <a:ext cx="8520600" cy="3880701"/>
          </a:xfrm>
        </p:spPr>
        <p:txBody>
          <a:bodyPr/>
          <a:lstStyle/>
          <a:p>
            <a:r>
              <a:rPr lang="en-US" dirty="0"/>
              <a:t>Simple Attacks and Patch Attacks are playing an adversarial game where the attacker tries to find the stimuli which causes the network to fail.</a:t>
            </a:r>
          </a:p>
          <a:p>
            <a:r>
              <a:rPr lang="en-US" dirty="0"/>
              <a:t>The simple attacks are small perturbations of the images found by differentiation.</a:t>
            </a:r>
          </a:p>
          <a:p>
            <a:r>
              <a:rPr lang="en-US" dirty="0"/>
              <a:t>Patch attacks are non-local and require a more complex search strategy to find them (e.g., reinforcement learning).</a:t>
            </a:r>
          </a:p>
          <a:p>
            <a:r>
              <a:rPr lang="en-US" dirty="0"/>
              <a:t>Conventional deep networks – CNNs or Transformers – are unable to defend against patch attacks. But compositional Models and VLMs can. </a:t>
            </a:r>
          </a:p>
          <a:p>
            <a:r>
              <a:rPr lang="en-US" b="1" i="1" dirty="0"/>
              <a:t>The deeper issue is that Deep Networks should be tested in an adversarial manner by searching for the stimuli that cause them to fail, instead of simply by average case over from samples randomly selected. </a:t>
            </a:r>
          </a:p>
          <a:p>
            <a:endParaRPr lang="en-US" dirty="0"/>
          </a:p>
        </p:txBody>
      </p:sp>
    </p:spTree>
    <p:extLst>
      <p:ext uri="{BB962C8B-B14F-4D97-AF65-F5344CB8AC3E}">
        <p14:creationId xmlns:p14="http://schemas.microsoft.com/office/powerpoint/2010/main" val="20214572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61399-214B-4A87-B727-F73E3570DAF1}"/>
              </a:ext>
            </a:extLst>
          </p:cNvPr>
          <p:cNvSpPr>
            <a:spLocks noGrp="1"/>
          </p:cNvSpPr>
          <p:nvPr>
            <p:ph type="title"/>
          </p:nvPr>
        </p:nvSpPr>
        <p:spPr/>
        <p:txBody>
          <a:bodyPr/>
          <a:lstStyle/>
          <a:p>
            <a:r>
              <a:rPr lang="en-US" dirty="0"/>
              <a:t>Patch-Attack: Summary</a:t>
            </a:r>
          </a:p>
        </p:txBody>
      </p:sp>
      <p:sp>
        <p:nvSpPr>
          <p:cNvPr id="3" name="Text Placeholder 2">
            <a:extLst>
              <a:ext uri="{FF2B5EF4-FFF2-40B4-BE49-F238E27FC236}">
                <a16:creationId xmlns:a16="http://schemas.microsoft.com/office/drawing/2014/main" id="{24339EED-6309-4934-82DC-B09BB10CD35A}"/>
              </a:ext>
            </a:extLst>
          </p:cNvPr>
          <p:cNvSpPr>
            <a:spLocks noGrp="1"/>
          </p:cNvSpPr>
          <p:nvPr>
            <p:ph type="body" idx="1"/>
          </p:nvPr>
        </p:nvSpPr>
        <p:spPr>
          <a:xfrm>
            <a:off x="211181" y="1017725"/>
            <a:ext cx="8890666" cy="3416400"/>
          </a:xfrm>
        </p:spPr>
        <p:txBody>
          <a:bodyPr/>
          <a:lstStyle/>
          <a:p>
            <a:r>
              <a:rPr lang="en-US" dirty="0"/>
              <a:t>Digital Perturbation Attacks which are imperceptible can fool Deep Nets. But many of these attacks are </a:t>
            </a:r>
            <a:r>
              <a:rPr lang="en-US" i="1" dirty="0"/>
              <a:t>white box, </a:t>
            </a:r>
            <a:r>
              <a:rPr lang="en-US" dirty="0"/>
              <a:t>i.e.  require knowing the weights of the Deep Net, and  there are a growing number of effective defenses.</a:t>
            </a:r>
          </a:p>
          <a:p>
            <a:r>
              <a:rPr lang="en-US" dirty="0"/>
              <a:t>We develop a black box texture-based attack which requires no knowledge of the Deep Net. Our method learns an attack policy which selects texture-patches from a pre-defined dictionary. </a:t>
            </a:r>
          </a:p>
          <a:p>
            <a:r>
              <a:rPr lang="en-US" dirty="0"/>
              <a:t>We show that we can successfully attack a range of Deep Nets for classification and reducing their effectiveness by up to 90% using only small patches.</a:t>
            </a:r>
          </a:p>
          <a:p>
            <a:r>
              <a:rPr lang="en-US" dirty="0"/>
              <a:t>The attack is resistant to existing defenses.</a:t>
            </a:r>
          </a:p>
          <a:p>
            <a:r>
              <a:rPr lang="en-US" dirty="0" err="1"/>
              <a:t>Chenglin</a:t>
            </a:r>
            <a:r>
              <a:rPr lang="en-US" dirty="0"/>
              <a:t> Wang, Adam </a:t>
            </a:r>
            <a:r>
              <a:rPr lang="en-US" dirty="0" err="1"/>
              <a:t>Kortylewski</a:t>
            </a:r>
            <a:r>
              <a:rPr lang="en-US" dirty="0"/>
              <a:t>, </a:t>
            </a:r>
            <a:r>
              <a:rPr lang="en-US" dirty="0" err="1"/>
              <a:t>Cihang</a:t>
            </a:r>
            <a:r>
              <a:rPr lang="en-US" dirty="0"/>
              <a:t> </a:t>
            </a:r>
            <a:r>
              <a:rPr lang="en-US" dirty="0" err="1"/>
              <a:t>Xie</a:t>
            </a:r>
            <a:r>
              <a:rPr lang="en-US" dirty="0"/>
              <a:t>, </a:t>
            </a:r>
            <a:r>
              <a:rPr lang="en-US" dirty="0" err="1"/>
              <a:t>Yinzhi</a:t>
            </a:r>
            <a:r>
              <a:rPr lang="en-US" dirty="0"/>
              <a:t> Cao, Alan Yuille. “</a:t>
            </a:r>
            <a:r>
              <a:rPr lang="en-US" dirty="0" err="1"/>
              <a:t>PatchAttack</a:t>
            </a:r>
            <a:r>
              <a:rPr lang="en-US" dirty="0"/>
              <a:t>: A Black-box Texture-based Attack with Reinforcement Learning”. ECCV. In review. 2020.</a:t>
            </a:r>
          </a:p>
          <a:p>
            <a:endParaRPr lang="en-US" dirty="0"/>
          </a:p>
          <a:p>
            <a:endParaRPr lang="en-US" dirty="0"/>
          </a:p>
          <a:p>
            <a:pPr marL="114300" indent="0">
              <a:buNone/>
            </a:pPr>
            <a:endParaRPr lang="en-US" dirty="0"/>
          </a:p>
        </p:txBody>
      </p:sp>
    </p:spTree>
    <p:extLst>
      <p:ext uri="{BB962C8B-B14F-4D97-AF65-F5344CB8AC3E}">
        <p14:creationId xmlns:p14="http://schemas.microsoft.com/office/powerpoint/2010/main" val="38226126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t>Texture-Patch Attacks</a:t>
            </a:r>
            <a:endParaRPr dirty="0"/>
          </a:p>
          <a:p>
            <a:pPr marL="0" lvl="0" indent="0" algn="l" rtl="0">
              <a:spcBef>
                <a:spcPts val="0"/>
              </a:spcBef>
              <a:spcAft>
                <a:spcPts val="0"/>
              </a:spcAft>
              <a:buNone/>
            </a:pPr>
            <a:endParaRPr dirty="0"/>
          </a:p>
        </p:txBody>
      </p:sp>
      <p:sp>
        <p:nvSpPr>
          <p:cNvPr id="129" name="Google Shape;129;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U</a:t>
            </a:r>
            <a:r>
              <a:rPr lang="en-US" dirty="0"/>
              <a:t>se Reinforcement Learning to learn a policy which, for each image, selects texture-patches and places them in the image so as to:</a:t>
            </a:r>
            <a:endParaRPr dirty="0"/>
          </a:p>
          <a:p>
            <a:pPr marL="914400" lvl="0" indent="-342900" algn="l" rtl="0">
              <a:spcBef>
                <a:spcPts val="1600"/>
              </a:spcBef>
              <a:spcAft>
                <a:spcPts val="0"/>
              </a:spcAft>
              <a:buSzPts val="1800"/>
              <a:buAutoNum type="alphaUcPeriod"/>
            </a:pPr>
            <a:r>
              <a:rPr lang="en" dirty="0"/>
              <a:t>Optimize </a:t>
            </a:r>
            <a:r>
              <a:rPr lang="en-US" dirty="0"/>
              <a:t>the position and scale </a:t>
            </a:r>
            <a:r>
              <a:rPr lang="en" dirty="0"/>
              <a:t>of the patch(</a:t>
            </a:r>
            <a:r>
              <a:rPr lang="en-US" dirty="0"/>
              <a:t>es)</a:t>
            </a:r>
            <a:endParaRPr dirty="0"/>
          </a:p>
          <a:p>
            <a:pPr marL="914400" lvl="0" indent="-342900" algn="l" rtl="0">
              <a:spcBef>
                <a:spcPts val="0"/>
              </a:spcBef>
              <a:spcAft>
                <a:spcPts val="0"/>
              </a:spcAft>
              <a:buSzPts val="1800"/>
              <a:buAutoNum type="alphaUcPeriod"/>
            </a:pPr>
            <a:r>
              <a:rPr lang="en" dirty="0"/>
              <a:t>Optimize the textu</a:t>
            </a:r>
            <a:r>
              <a:rPr lang="en-US" dirty="0"/>
              <a:t>re-</a:t>
            </a:r>
            <a:r>
              <a:rPr lang="en" dirty="0"/>
              <a:t>pattern of th</a:t>
            </a:r>
            <a:r>
              <a:rPr lang="en-US" dirty="0"/>
              <a:t>e</a:t>
            </a:r>
            <a:r>
              <a:rPr lang="en" dirty="0"/>
              <a:t> patch(</a:t>
            </a:r>
            <a:r>
              <a:rPr lang="en-US" dirty="0"/>
              <a:t>es)</a:t>
            </a:r>
            <a:endParaRPr dirty="0"/>
          </a:p>
          <a:p>
            <a:pPr marL="914400" lvl="0" indent="-342900" algn="l" rtl="0">
              <a:spcBef>
                <a:spcPts val="0"/>
              </a:spcBef>
              <a:spcAft>
                <a:spcPts val="0"/>
              </a:spcAft>
              <a:buSzPts val="1800"/>
              <a:buAutoNum type="alphaUcPeriod"/>
            </a:pPr>
            <a:endParaRPr lang="en" dirty="0"/>
          </a:p>
          <a:p>
            <a:pPr marL="571500" lvl="0" indent="0" algn="l" rtl="0">
              <a:spcBef>
                <a:spcPts val="0"/>
              </a:spcBef>
              <a:spcAft>
                <a:spcPts val="0"/>
              </a:spcAft>
              <a:buSzPts val="1800"/>
              <a:buNone/>
            </a:pPr>
            <a:r>
              <a:rPr lang="en" dirty="0"/>
              <a:t>Ma</a:t>
            </a:r>
            <a:r>
              <a:rPr lang="en-US" dirty="0"/>
              <a:t>thematical Formulation:</a:t>
            </a:r>
            <a:endParaRPr lang="en" dirty="0"/>
          </a:p>
        </p:txBody>
      </p:sp>
      <p:pic>
        <p:nvPicPr>
          <p:cNvPr id="2" name="Picture 1">
            <a:extLst>
              <a:ext uri="{FF2B5EF4-FFF2-40B4-BE49-F238E27FC236}">
                <a16:creationId xmlns:a16="http://schemas.microsoft.com/office/drawing/2014/main" id="{2A72FB11-E3E0-44F6-B96C-52FD89EDDE5F}"/>
              </a:ext>
            </a:extLst>
          </p:cNvPr>
          <p:cNvPicPr>
            <a:picLocks noChangeAspect="1"/>
          </p:cNvPicPr>
          <p:nvPr/>
        </p:nvPicPr>
        <p:blipFill>
          <a:blip r:embed="rId3"/>
          <a:stretch>
            <a:fillRect/>
          </a:stretch>
        </p:blipFill>
        <p:spPr>
          <a:xfrm>
            <a:off x="1710644" y="3371481"/>
            <a:ext cx="4432176" cy="268247"/>
          </a:xfrm>
          <a:prstGeom prst="rect">
            <a:avLst/>
          </a:prstGeom>
        </p:spPr>
      </p:pic>
      <p:pic>
        <p:nvPicPr>
          <p:cNvPr id="3" name="Picture 2">
            <a:extLst>
              <a:ext uri="{FF2B5EF4-FFF2-40B4-BE49-F238E27FC236}">
                <a16:creationId xmlns:a16="http://schemas.microsoft.com/office/drawing/2014/main" id="{46701602-AD54-482A-ADFB-948EBBD63157}"/>
              </a:ext>
            </a:extLst>
          </p:cNvPr>
          <p:cNvPicPr>
            <a:picLocks noChangeAspect="1"/>
          </p:cNvPicPr>
          <p:nvPr/>
        </p:nvPicPr>
        <p:blipFill>
          <a:blip r:embed="rId4"/>
          <a:stretch>
            <a:fillRect/>
          </a:stretch>
        </p:blipFill>
        <p:spPr>
          <a:xfrm>
            <a:off x="1676395" y="3683641"/>
            <a:ext cx="4578493" cy="8413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PatchAttack: MPA</a:t>
            </a:r>
            <a:endParaRPr/>
          </a:p>
        </p:txBody>
      </p:sp>
      <p:sp>
        <p:nvSpPr>
          <p:cNvPr id="155" name="Google Shape;155;p27"/>
          <p:cNvSpPr txBox="1">
            <a:spLocks noGrp="1"/>
          </p:cNvSpPr>
          <p:nvPr>
            <p:ph type="body" idx="1"/>
          </p:nvPr>
        </p:nvSpPr>
        <p:spPr>
          <a:xfrm>
            <a:off x="341525" y="11673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Patch Search with Reinforcement Learning:</a:t>
            </a:r>
            <a:endParaRPr/>
          </a:p>
        </p:txBody>
      </p:sp>
      <p:pic>
        <p:nvPicPr>
          <p:cNvPr id="156" name="Google Shape;156;p27"/>
          <p:cNvPicPr preferRelativeResize="0"/>
          <p:nvPr/>
        </p:nvPicPr>
        <p:blipFill>
          <a:blip r:embed="rId3">
            <a:alphaModFix/>
          </a:blip>
          <a:stretch>
            <a:fillRect/>
          </a:stretch>
        </p:blipFill>
        <p:spPr>
          <a:xfrm>
            <a:off x="413275" y="1845550"/>
            <a:ext cx="4991763" cy="269825"/>
          </a:xfrm>
          <a:prstGeom prst="rect">
            <a:avLst/>
          </a:prstGeom>
          <a:noFill/>
          <a:ln>
            <a:noFill/>
          </a:ln>
        </p:spPr>
      </p:pic>
      <p:pic>
        <p:nvPicPr>
          <p:cNvPr id="157" name="Google Shape;157;p27"/>
          <p:cNvPicPr preferRelativeResize="0"/>
          <p:nvPr/>
        </p:nvPicPr>
        <p:blipFill>
          <a:blip r:embed="rId4">
            <a:alphaModFix/>
          </a:blip>
          <a:stretch>
            <a:fillRect/>
          </a:stretch>
        </p:blipFill>
        <p:spPr>
          <a:xfrm>
            <a:off x="413275" y="2270470"/>
            <a:ext cx="5565074" cy="1716500"/>
          </a:xfrm>
          <a:prstGeom prst="rect">
            <a:avLst/>
          </a:prstGeom>
          <a:noFill/>
          <a:ln>
            <a:noFill/>
          </a:ln>
        </p:spPr>
      </p:pic>
      <p:pic>
        <p:nvPicPr>
          <p:cNvPr id="158" name="Google Shape;158;p27"/>
          <p:cNvPicPr preferRelativeResize="0"/>
          <p:nvPr/>
        </p:nvPicPr>
        <p:blipFill>
          <a:blip r:embed="rId5">
            <a:alphaModFix/>
          </a:blip>
          <a:stretch>
            <a:fillRect/>
          </a:stretch>
        </p:blipFill>
        <p:spPr>
          <a:xfrm>
            <a:off x="413275" y="4142075"/>
            <a:ext cx="5472749" cy="2698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F9119-85E7-4242-BF6B-72D57A8FAB7D}"/>
              </a:ext>
            </a:extLst>
          </p:cNvPr>
          <p:cNvSpPr>
            <a:spLocks noGrp="1"/>
          </p:cNvSpPr>
          <p:nvPr>
            <p:ph type="title"/>
          </p:nvPr>
        </p:nvSpPr>
        <p:spPr/>
        <p:txBody>
          <a:bodyPr/>
          <a:lstStyle/>
          <a:p>
            <a:r>
              <a:rPr lang="en-US" dirty="0"/>
              <a:t>Two types of Textures</a:t>
            </a:r>
          </a:p>
        </p:txBody>
      </p:sp>
      <p:sp>
        <p:nvSpPr>
          <p:cNvPr id="3" name="Text Placeholder 2">
            <a:extLst>
              <a:ext uri="{FF2B5EF4-FFF2-40B4-BE49-F238E27FC236}">
                <a16:creationId xmlns:a16="http://schemas.microsoft.com/office/drawing/2014/main" id="{3F98F708-C8BB-496C-9E11-7F94DE671B29}"/>
              </a:ext>
            </a:extLst>
          </p:cNvPr>
          <p:cNvSpPr>
            <a:spLocks noGrp="1"/>
          </p:cNvSpPr>
          <p:nvPr>
            <p:ph type="body" idx="1"/>
          </p:nvPr>
        </p:nvSpPr>
        <p:spPr/>
        <p:txBody>
          <a:bodyPr/>
          <a:lstStyle/>
          <a:p>
            <a:r>
              <a:rPr lang="en-US" dirty="0"/>
              <a:t>(1). Monochrome Patch Attack (MPA): </a:t>
            </a:r>
          </a:p>
          <a:p>
            <a:r>
              <a:rPr lang="en-US" dirty="0"/>
              <a:t>(2). Texture-Based Patch Attack (TPA):</a:t>
            </a:r>
          </a:p>
          <a:p>
            <a:r>
              <a:rPr lang="en-US" dirty="0"/>
              <a:t>Texture Patches are learnt from a surrogate Deep Net (using </a:t>
            </a:r>
            <a:r>
              <a:rPr lang="en-US" dirty="0" err="1"/>
              <a:t>GramMatrices</a:t>
            </a:r>
            <a:r>
              <a:rPr lang="en-US" dirty="0"/>
              <a:t>).</a:t>
            </a:r>
          </a:p>
          <a:p>
            <a:r>
              <a:rPr lang="en-US" dirty="0"/>
              <a:t>Nautilus.                     Umbrella.                        Lionfish.</a:t>
            </a:r>
          </a:p>
        </p:txBody>
      </p:sp>
      <p:pic>
        <p:nvPicPr>
          <p:cNvPr id="4" name="Picture 3">
            <a:extLst>
              <a:ext uri="{FF2B5EF4-FFF2-40B4-BE49-F238E27FC236}">
                <a16:creationId xmlns:a16="http://schemas.microsoft.com/office/drawing/2014/main" id="{CBB361E4-10AA-4FED-85D3-EC33F365B8DD}"/>
              </a:ext>
            </a:extLst>
          </p:cNvPr>
          <p:cNvPicPr>
            <a:picLocks noChangeAspect="1"/>
          </p:cNvPicPr>
          <p:nvPr/>
        </p:nvPicPr>
        <p:blipFill>
          <a:blip r:embed="rId2"/>
          <a:stretch>
            <a:fillRect/>
          </a:stretch>
        </p:blipFill>
        <p:spPr>
          <a:xfrm>
            <a:off x="405696" y="2750944"/>
            <a:ext cx="1965619" cy="1947531"/>
          </a:xfrm>
          <a:prstGeom prst="rect">
            <a:avLst/>
          </a:prstGeom>
        </p:spPr>
      </p:pic>
      <p:pic>
        <p:nvPicPr>
          <p:cNvPr id="5" name="Picture 4">
            <a:extLst>
              <a:ext uri="{FF2B5EF4-FFF2-40B4-BE49-F238E27FC236}">
                <a16:creationId xmlns:a16="http://schemas.microsoft.com/office/drawing/2014/main" id="{DF040750-A08F-4BC4-AF62-A78BFF88C22E}"/>
              </a:ext>
            </a:extLst>
          </p:cNvPr>
          <p:cNvPicPr>
            <a:picLocks noChangeAspect="1"/>
          </p:cNvPicPr>
          <p:nvPr/>
        </p:nvPicPr>
        <p:blipFill>
          <a:blip r:embed="rId3"/>
          <a:stretch>
            <a:fillRect/>
          </a:stretch>
        </p:blipFill>
        <p:spPr>
          <a:xfrm>
            <a:off x="2774101" y="2754348"/>
            <a:ext cx="1914449" cy="1908558"/>
          </a:xfrm>
          <a:prstGeom prst="rect">
            <a:avLst/>
          </a:prstGeom>
        </p:spPr>
      </p:pic>
      <p:pic>
        <p:nvPicPr>
          <p:cNvPr id="6" name="Picture 5">
            <a:extLst>
              <a:ext uri="{FF2B5EF4-FFF2-40B4-BE49-F238E27FC236}">
                <a16:creationId xmlns:a16="http://schemas.microsoft.com/office/drawing/2014/main" id="{7416C2AB-DEE0-4A48-8065-F86D75E25ED0}"/>
              </a:ext>
            </a:extLst>
          </p:cNvPr>
          <p:cNvPicPr>
            <a:picLocks noChangeAspect="1"/>
          </p:cNvPicPr>
          <p:nvPr/>
        </p:nvPicPr>
        <p:blipFill>
          <a:blip r:embed="rId4"/>
          <a:stretch>
            <a:fillRect/>
          </a:stretch>
        </p:blipFill>
        <p:spPr>
          <a:xfrm>
            <a:off x="5152588" y="2715374"/>
            <a:ext cx="1932574" cy="1947532"/>
          </a:xfrm>
          <a:prstGeom prst="rect">
            <a:avLst/>
          </a:prstGeom>
        </p:spPr>
      </p:pic>
      <p:pic>
        <p:nvPicPr>
          <p:cNvPr id="7" name="Picture 6">
            <a:extLst>
              <a:ext uri="{FF2B5EF4-FFF2-40B4-BE49-F238E27FC236}">
                <a16:creationId xmlns:a16="http://schemas.microsoft.com/office/drawing/2014/main" id="{C74E18D7-DFE1-4438-A3BE-B0F2F6CB25D0}"/>
              </a:ext>
            </a:extLst>
          </p:cNvPr>
          <p:cNvPicPr>
            <a:picLocks noChangeAspect="1"/>
          </p:cNvPicPr>
          <p:nvPr/>
        </p:nvPicPr>
        <p:blipFill>
          <a:blip r:embed="rId5"/>
          <a:stretch>
            <a:fillRect/>
          </a:stretch>
        </p:blipFill>
        <p:spPr>
          <a:xfrm>
            <a:off x="6284100" y="92999"/>
            <a:ext cx="1353429" cy="481626"/>
          </a:xfrm>
          <a:prstGeom prst="rect">
            <a:avLst/>
          </a:prstGeom>
        </p:spPr>
      </p:pic>
      <p:pic>
        <p:nvPicPr>
          <p:cNvPr id="8" name="Picture 7">
            <a:extLst>
              <a:ext uri="{FF2B5EF4-FFF2-40B4-BE49-F238E27FC236}">
                <a16:creationId xmlns:a16="http://schemas.microsoft.com/office/drawing/2014/main" id="{1D2FB969-A10B-4B97-B1D5-8135CC1AC550}"/>
              </a:ext>
            </a:extLst>
          </p:cNvPr>
          <p:cNvPicPr>
            <a:picLocks noChangeAspect="1"/>
          </p:cNvPicPr>
          <p:nvPr/>
        </p:nvPicPr>
        <p:blipFill>
          <a:blip r:embed="rId6"/>
          <a:stretch>
            <a:fillRect/>
          </a:stretch>
        </p:blipFill>
        <p:spPr>
          <a:xfrm>
            <a:off x="5995339" y="593044"/>
            <a:ext cx="2097206" cy="481626"/>
          </a:xfrm>
          <a:prstGeom prst="rect">
            <a:avLst/>
          </a:prstGeom>
        </p:spPr>
      </p:pic>
      <p:pic>
        <p:nvPicPr>
          <p:cNvPr id="9" name="Picture 8">
            <a:extLst>
              <a:ext uri="{FF2B5EF4-FFF2-40B4-BE49-F238E27FC236}">
                <a16:creationId xmlns:a16="http://schemas.microsoft.com/office/drawing/2014/main" id="{E2511B94-991E-442F-B1F3-20EC08DA3915}"/>
              </a:ext>
            </a:extLst>
          </p:cNvPr>
          <p:cNvPicPr>
            <a:picLocks noChangeAspect="1"/>
          </p:cNvPicPr>
          <p:nvPr/>
        </p:nvPicPr>
        <p:blipFill>
          <a:blip r:embed="rId7"/>
          <a:stretch>
            <a:fillRect/>
          </a:stretch>
        </p:blipFill>
        <p:spPr>
          <a:xfrm>
            <a:off x="6284100" y="997072"/>
            <a:ext cx="1469263" cy="621846"/>
          </a:xfrm>
          <a:prstGeom prst="rect">
            <a:avLst/>
          </a:prstGeom>
        </p:spPr>
      </p:pic>
    </p:spTree>
    <p:extLst>
      <p:ext uri="{BB962C8B-B14F-4D97-AF65-F5344CB8AC3E}">
        <p14:creationId xmlns:p14="http://schemas.microsoft.com/office/powerpoint/2010/main" val="3817777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MPA: </a:t>
            </a:r>
            <a:r>
              <a:rPr lang="en-US" dirty="0"/>
              <a:t>small patches  confuse similar object classes.</a:t>
            </a:r>
            <a:endParaRPr dirty="0"/>
          </a:p>
        </p:txBody>
      </p:sp>
      <p:sp>
        <p:nvSpPr>
          <p:cNvPr id="170" name="Google Shape;170;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1600"/>
              </a:spcAft>
              <a:buNone/>
            </a:pPr>
            <a:endParaRPr/>
          </a:p>
        </p:txBody>
      </p:sp>
      <p:pic>
        <p:nvPicPr>
          <p:cNvPr id="171" name="Google Shape;171;p29"/>
          <p:cNvPicPr preferRelativeResize="0"/>
          <p:nvPr/>
        </p:nvPicPr>
        <p:blipFill rotWithShape="1">
          <a:blip r:embed="rId3">
            <a:alphaModFix/>
          </a:blip>
          <a:srcRect r="33368"/>
          <a:stretch/>
        </p:blipFill>
        <p:spPr>
          <a:xfrm>
            <a:off x="311700" y="1483166"/>
            <a:ext cx="3818646" cy="2947812"/>
          </a:xfrm>
          <a:prstGeom prst="rect">
            <a:avLst/>
          </a:prstGeom>
          <a:noFill/>
          <a:ln>
            <a:noFill/>
          </a:ln>
        </p:spPr>
      </p:pic>
      <p:pic>
        <p:nvPicPr>
          <p:cNvPr id="3" name="Picture 2">
            <a:extLst>
              <a:ext uri="{FF2B5EF4-FFF2-40B4-BE49-F238E27FC236}">
                <a16:creationId xmlns:a16="http://schemas.microsoft.com/office/drawing/2014/main" id="{A5B6B0F5-02E2-41FD-A53D-D9D98FCDA4A1}"/>
              </a:ext>
            </a:extLst>
          </p:cNvPr>
          <p:cNvPicPr>
            <a:picLocks noChangeAspect="1"/>
          </p:cNvPicPr>
          <p:nvPr/>
        </p:nvPicPr>
        <p:blipFill>
          <a:blip r:embed="rId4"/>
          <a:stretch>
            <a:fillRect/>
          </a:stretch>
        </p:blipFill>
        <p:spPr>
          <a:xfrm>
            <a:off x="4620127" y="1483166"/>
            <a:ext cx="3176337" cy="289787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PatchAttack: TPA</a:t>
            </a:r>
            <a:endParaRPr/>
          </a:p>
        </p:txBody>
      </p:sp>
      <p:sp>
        <p:nvSpPr>
          <p:cNvPr id="277" name="Google Shape;277;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78" name="Google Shape;278;p41"/>
          <p:cNvPicPr preferRelativeResize="0"/>
          <p:nvPr/>
        </p:nvPicPr>
        <p:blipFill>
          <a:blip r:embed="rId3">
            <a:alphaModFix/>
          </a:blip>
          <a:stretch>
            <a:fillRect/>
          </a:stretch>
        </p:blipFill>
        <p:spPr>
          <a:xfrm>
            <a:off x="311688" y="1304875"/>
            <a:ext cx="8738424" cy="3001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45167-D09B-45CA-B06F-C7AB8D64B7B7}"/>
              </a:ext>
            </a:extLst>
          </p:cNvPr>
          <p:cNvSpPr>
            <a:spLocks noGrp="1"/>
          </p:cNvSpPr>
          <p:nvPr>
            <p:ph type="title"/>
          </p:nvPr>
        </p:nvSpPr>
        <p:spPr/>
        <p:txBody>
          <a:bodyPr/>
          <a:lstStyle/>
          <a:p>
            <a:r>
              <a:rPr lang="en-US" dirty="0" err="1"/>
              <a:t>PatchAttack</a:t>
            </a:r>
            <a:r>
              <a:rPr lang="en-US" dirty="0"/>
              <a:t>: TPA can confuse very different classes</a:t>
            </a:r>
          </a:p>
        </p:txBody>
      </p:sp>
      <p:sp>
        <p:nvSpPr>
          <p:cNvPr id="3" name="Text Placeholder 2">
            <a:extLst>
              <a:ext uri="{FF2B5EF4-FFF2-40B4-BE49-F238E27FC236}">
                <a16:creationId xmlns:a16="http://schemas.microsoft.com/office/drawing/2014/main" id="{62527566-3AAD-4066-9BA7-67C4A224E409}"/>
              </a:ext>
            </a:extLst>
          </p:cNvPr>
          <p:cNvSpPr>
            <a:spLocks noGrp="1"/>
          </p:cNvSpPr>
          <p:nvPr>
            <p:ph type="body" idx="1"/>
          </p:nvPr>
        </p:nvSpPr>
        <p:spPr/>
        <p:txBody>
          <a:bodyPr/>
          <a:lstStyle/>
          <a:p>
            <a:r>
              <a:rPr lang="en-US"/>
              <a:t>Here are examples.</a:t>
            </a:r>
            <a:endParaRPr lang="en-US" dirty="0"/>
          </a:p>
        </p:txBody>
      </p:sp>
      <p:pic>
        <p:nvPicPr>
          <p:cNvPr id="4" name="Picture 3">
            <a:extLst>
              <a:ext uri="{FF2B5EF4-FFF2-40B4-BE49-F238E27FC236}">
                <a16:creationId xmlns:a16="http://schemas.microsoft.com/office/drawing/2014/main" id="{8FAA59C5-FFE3-44F0-AFE4-D91987B9B706}"/>
              </a:ext>
            </a:extLst>
          </p:cNvPr>
          <p:cNvPicPr>
            <a:picLocks noChangeAspect="1"/>
          </p:cNvPicPr>
          <p:nvPr/>
        </p:nvPicPr>
        <p:blipFill>
          <a:blip r:embed="rId2"/>
          <a:stretch>
            <a:fillRect/>
          </a:stretch>
        </p:blipFill>
        <p:spPr>
          <a:xfrm>
            <a:off x="334913" y="1635251"/>
            <a:ext cx="4237087" cy="1767993"/>
          </a:xfrm>
          <a:prstGeom prst="rect">
            <a:avLst/>
          </a:prstGeom>
        </p:spPr>
      </p:pic>
      <p:pic>
        <p:nvPicPr>
          <p:cNvPr id="5" name="Picture 4">
            <a:extLst>
              <a:ext uri="{FF2B5EF4-FFF2-40B4-BE49-F238E27FC236}">
                <a16:creationId xmlns:a16="http://schemas.microsoft.com/office/drawing/2014/main" id="{4B24E449-EC4D-4228-B05C-6F3C30A29D4F}"/>
              </a:ext>
            </a:extLst>
          </p:cNvPr>
          <p:cNvPicPr>
            <a:picLocks noChangeAspect="1"/>
          </p:cNvPicPr>
          <p:nvPr/>
        </p:nvPicPr>
        <p:blipFill>
          <a:blip r:embed="rId3"/>
          <a:stretch>
            <a:fillRect/>
          </a:stretch>
        </p:blipFill>
        <p:spPr>
          <a:xfrm>
            <a:off x="5038793" y="1202595"/>
            <a:ext cx="3562692" cy="3772262"/>
          </a:xfrm>
          <a:prstGeom prst="rect">
            <a:avLst/>
          </a:prstGeom>
        </p:spPr>
      </p:pic>
    </p:spTree>
    <p:extLst>
      <p:ext uri="{BB962C8B-B14F-4D97-AF65-F5344CB8AC3E}">
        <p14:creationId xmlns:p14="http://schemas.microsoft.com/office/powerpoint/2010/main" val="1324872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DA5E8-A257-440F-B1EB-1897AB27E821}"/>
              </a:ext>
            </a:extLst>
          </p:cNvPr>
          <p:cNvSpPr>
            <a:spLocks noGrp="1"/>
          </p:cNvSpPr>
          <p:nvPr>
            <p:ph type="title"/>
          </p:nvPr>
        </p:nvSpPr>
        <p:spPr/>
        <p:txBody>
          <a:bodyPr/>
          <a:lstStyle/>
          <a:p>
            <a:r>
              <a:rPr lang="en-US" dirty="0"/>
              <a:t>Intuition: Why Do Patch-Attacks Work?</a:t>
            </a:r>
          </a:p>
        </p:txBody>
      </p:sp>
      <p:sp>
        <p:nvSpPr>
          <p:cNvPr id="3" name="Text Placeholder 2">
            <a:extLst>
              <a:ext uri="{FF2B5EF4-FFF2-40B4-BE49-F238E27FC236}">
                <a16:creationId xmlns:a16="http://schemas.microsoft.com/office/drawing/2014/main" id="{575BCA36-478A-4FDF-B3F9-D5D6629E96AD}"/>
              </a:ext>
            </a:extLst>
          </p:cNvPr>
          <p:cNvSpPr>
            <a:spLocks noGrp="1"/>
          </p:cNvSpPr>
          <p:nvPr>
            <p:ph type="body" idx="1"/>
          </p:nvPr>
        </p:nvSpPr>
        <p:spPr/>
        <p:txBody>
          <a:bodyPr/>
          <a:lstStyle/>
          <a:p>
            <a:r>
              <a:rPr lang="en-US" dirty="0"/>
              <a:t>The Deep Net has an internal attention mechanism (buried in the weights). The Patch-Attack highjacks the attention mechanism so that it focuses on the patch. The Deep Net thinks the patch looks more like an object than the object itself.</a:t>
            </a:r>
          </a:p>
          <a:p>
            <a:r>
              <a:rPr lang="en-US" dirty="0"/>
              <a:t>This shows a major limitation of Deep Networks.</a:t>
            </a:r>
          </a:p>
          <a:p>
            <a:r>
              <a:rPr lang="en-US" dirty="0"/>
              <a:t>Recall that the texture-patches look like this:</a:t>
            </a:r>
          </a:p>
          <a:p>
            <a:pPr marL="114300" indent="0">
              <a:buNone/>
            </a:pPr>
            <a:endParaRPr lang="en-US" dirty="0"/>
          </a:p>
        </p:txBody>
      </p:sp>
      <p:pic>
        <p:nvPicPr>
          <p:cNvPr id="4" name="Picture 3">
            <a:extLst>
              <a:ext uri="{FF2B5EF4-FFF2-40B4-BE49-F238E27FC236}">
                <a16:creationId xmlns:a16="http://schemas.microsoft.com/office/drawing/2014/main" id="{86C2D424-C68E-417A-85E5-989F983EE876}"/>
              </a:ext>
            </a:extLst>
          </p:cNvPr>
          <p:cNvPicPr>
            <a:picLocks noChangeAspect="1"/>
          </p:cNvPicPr>
          <p:nvPr/>
        </p:nvPicPr>
        <p:blipFill>
          <a:blip r:embed="rId2"/>
          <a:stretch>
            <a:fillRect/>
          </a:stretch>
        </p:blipFill>
        <p:spPr>
          <a:xfrm>
            <a:off x="6243275" y="1927530"/>
            <a:ext cx="2537589" cy="2683188"/>
          </a:xfrm>
          <a:prstGeom prst="rect">
            <a:avLst/>
          </a:prstGeom>
        </p:spPr>
      </p:pic>
      <p:pic>
        <p:nvPicPr>
          <p:cNvPr id="5" name="Picture 4">
            <a:extLst>
              <a:ext uri="{FF2B5EF4-FFF2-40B4-BE49-F238E27FC236}">
                <a16:creationId xmlns:a16="http://schemas.microsoft.com/office/drawing/2014/main" id="{E459FBD4-6BE5-46C3-A04D-6FE9F4746AC2}"/>
              </a:ext>
            </a:extLst>
          </p:cNvPr>
          <p:cNvPicPr>
            <a:picLocks noChangeAspect="1"/>
          </p:cNvPicPr>
          <p:nvPr/>
        </p:nvPicPr>
        <p:blipFill>
          <a:blip r:embed="rId3"/>
          <a:stretch>
            <a:fillRect/>
          </a:stretch>
        </p:blipFill>
        <p:spPr>
          <a:xfrm>
            <a:off x="1221862" y="3318619"/>
            <a:ext cx="1238535" cy="1250256"/>
          </a:xfrm>
          <a:prstGeom prst="rect">
            <a:avLst/>
          </a:prstGeom>
        </p:spPr>
      </p:pic>
    </p:spTree>
    <p:extLst>
      <p:ext uri="{BB962C8B-B14F-4D97-AF65-F5344CB8AC3E}">
        <p14:creationId xmlns:p14="http://schemas.microsoft.com/office/powerpoint/2010/main" val="12777886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TotalTime>
  <Words>593</Words>
  <Application>Microsoft Office PowerPoint</Application>
  <PresentationFormat>On-screen Show (16:9)</PresentationFormat>
  <Paragraphs>52</Paragraphs>
  <Slides>13</Slides>
  <Notes>8</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13</vt:i4>
      </vt:variant>
    </vt:vector>
  </HeadingPairs>
  <TitlesOfParts>
    <vt:vector size="15" baseType="lpstr">
      <vt:lpstr>Arial</vt:lpstr>
      <vt:lpstr>Simple Light</vt:lpstr>
      <vt:lpstr>PatchAttack: A Black-box Texture-based Attack with Reinforcement Learning</vt:lpstr>
      <vt:lpstr>Patch-Attack: Summary</vt:lpstr>
      <vt:lpstr>Texture-Patch Attacks </vt:lpstr>
      <vt:lpstr>PatchAttack: MPA</vt:lpstr>
      <vt:lpstr>Two types of Textures</vt:lpstr>
      <vt:lpstr>MPA: small patches  confuse similar object classes.</vt:lpstr>
      <vt:lpstr>PatchAttack: TPA</vt:lpstr>
      <vt:lpstr>PatchAttack: TPA can confuse very different classes</vt:lpstr>
      <vt:lpstr>Intuition: Why Do Patch-Attacks Work?</vt:lpstr>
      <vt:lpstr>Experiments</vt:lpstr>
      <vt:lpstr>Experiments</vt:lpstr>
      <vt:lpstr>Summary</vt:lpstr>
      <vt:lpstr>The Bigger Picture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PatchAttack: A Black-box Texture-based Attack with Reinforcement Learning</dc:title>
  <dc:creator>Alan</dc:creator>
  <cp:lastModifiedBy>Alan Yuille</cp:lastModifiedBy>
  <cp:revision>12</cp:revision>
  <dcterms:modified xsi:type="dcterms:W3CDTF">2024-10-14T10:41:13Z</dcterms:modified>
</cp:coreProperties>
</file>